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B31D"/>
    <a:srgbClr val="125195"/>
    <a:srgbClr val="404040"/>
    <a:srgbClr val="767171"/>
    <a:srgbClr val="004593"/>
    <a:srgbClr val="0070C0"/>
    <a:srgbClr val="004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6AEA0-875F-4CD8-86CA-725556D563C7}" type="datetimeFigureOut">
              <a:rPr lang="fr-FR" smtClean="0"/>
              <a:t>03/11/2024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4D89A-4E01-4293-87E1-2F40BAAFC8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573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59A1-6885-4B1A-948B-802F1E99F34F}" type="datetime1">
              <a:rPr lang="fr-FR" smtClean="0"/>
              <a:t>03/11/2024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26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022F-5A43-4421-9F4A-42684B1CB7C3}" type="datetime1">
              <a:rPr lang="fr-FR" smtClean="0"/>
              <a:t>03/11/2024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8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E9DA-63FA-470A-B6D6-4BF62D172F66}" type="datetime1">
              <a:rPr lang="fr-FR" smtClean="0"/>
              <a:t>03/11/2024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67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A7D2-7C52-4506-82C9-39019DAD53BC}" type="datetime1">
              <a:rPr lang="fr-FR" smtClean="0"/>
              <a:t>03/11/2024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30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CA8B1-F0C8-401B-9903-CAC74D5479F3}" type="datetime1">
              <a:rPr lang="fr-FR" smtClean="0"/>
              <a:t>03/11/2024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04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6990-4CC0-4E40-9DBB-70B2DD79C93B}" type="datetime1">
              <a:rPr lang="fr-FR" smtClean="0"/>
              <a:t>03/11/2024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60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2900-DC75-4A99-9532-1CFF85B10AE3}" type="datetime1">
              <a:rPr lang="fr-FR" smtClean="0"/>
              <a:t>03/11/2024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9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D37A-34AA-4CB8-87E0-01FE1CF2DAD0}" type="datetime1">
              <a:rPr lang="fr-FR" smtClean="0"/>
              <a:t>03/11/2024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80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908050" y="6356349"/>
            <a:ext cx="1193800" cy="365125"/>
          </a:xfrm>
        </p:spPr>
        <p:txBody>
          <a:bodyPr anchor="t"/>
          <a:lstStyle>
            <a:lvl1pPr>
              <a:defRPr sz="1050"/>
            </a:lvl1pPr>
          </a:lstStyle>
          <a:p>
            <a:fld id="{73341B97-7A62-445B-AD87-CE25F9982C44}" type="datetime1">
              <a:rPr lang="fr-FR" smtClean="0"/>
              <a:pPr/>
              <a:t>03/11/2024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298700" y="6356350"/>
            <a:ext cx="7874000" cy="365125"/>
          </a:xfrm>
        </p:spPr>
        <p:txBody>
          <a:bodyPr/>
          <a:lstStyle>
            <a:lvl1pPr>
              <a:defRPr sz="1100"/>
            </a:lvl1pPr>
          </a:lstStyle>
          <a:p>
            <a:r>
              <a:rPr lang="fr-FR"/>
              <a:t>Parcours de préparation à l’insertion professionnelle et à la poursuite d’études supérieures en classe de Terminale de Baccalauréat</a:t>
            </a:r>
          </a:p>
          <a:p>
            <a:endParaRPr lang="fr-FR" sz="105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0566400" y="6356350"/>
            <a:ext cx="787400" cy="365125"/>
          </a:xfrm>
        </p:spPr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916" y="235711"/>
            <a:ext cx="1207894" cy="44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40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8EF3-D54C-4220-A5F0-1252A9B866E2}" type="datetime1">
              <a:rPr lang="fr-FR" smtClean="0"/>
              <a:t>03/11/2024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716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5A3C-F4FB-4ED4-9EAC-0D20F032767A}" type="datetime1">
              <a:rPr lang="fr-FR" smtClean="0"/>
              <a:t>03/11/2024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27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5AC33-FAD4-46BC-A329-6D163B2D4D61}" type="datetime1">
              <a:rPr lang="fr-FR" smtClean="0"/>
              <a:t>03/11/2024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Parcours de préparation à l’insertion professionnelle et à la poursuite d’études supérieures en classe de Terminale de Baccalauréat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D6AEB-6567-48E7-AC94-38A996F11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26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E90F-BB68-47D0-A6EA-9D75CBFBC9ED}" type="datetime1">
              <a:rPr lang="fr-FR" smtClean="0"/>
              <a:t>03/11/2024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</a:t>
            </a:r>
          </a:p>
          <a:p>
            <a:endParaRPr lang="fr-FR" sz="1050" dirty="0"/>
          </a:p>
        </p:txBody>
      </p:sp>
      <p:sp>
        <p:nvSpPr>
          <p:cNvPr id="4" name="Rectangle 3"/>
          <p:cNvSpPr/>
          <p:nvPr/>
        </p:nvSpPr>
        <p:spPr>
          <a:xfrm>
            <a:off x="831850" y="522746"/>
            <a:ext cx="83796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Parcours de préparation à l’insertion professionnelle et à la poursuite d’études supérieures en classe de terminale de baccalauréat professionnel : </a:t>
            </a:r>
          </a:p>
          <a:p>
            <a:endParaRPr lang="fr-FR" sz="2400" b="1" dirty="0"/>
          </a:p>
        </p:txBody>
      </p:sp>
      <p:sp>
        <p:nvSpPr>
          <p:cNvPr id="5" name="Pentagone 4"/>
          <p:cNvSpPr/>
          <p:nvPr/>
        </p:nvSpPr>
        <p:spPr>
          <a:xfrm>
            <a:off x="946150" y="4158606"/>
            <a:ext cx="2677386" cy="419100"/>
          </a:xfrm>
          <a:prstGeom prst="homePlate">
            <a:avLst/>
          </a:prstGeom>
          <a:solidFill>
            <a:srgbClr val="1251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Tronc commun</a:t>
            </a:r>
          </a:p>
        </p:txBody>
      </p:sp>
      <p:sp>
        <p:nvSpPr>
          <p:cNvPr id="6" name="Pentagone 5"/>
          <p:cNvSpPr/>
          <p:nvPr/>
        </p:nvSpPr>
        <p:spPr>
          <a:xfrm>
            <a:off x="946150" y="4726694"/>
            <a:ext cx="7486650" cy="419100"/>
          </a:xfrm>
          <a:prstGeom prst="homePlate">
            <a:avLst/>
          </a:prstGeom>
          <a:solidFill>
            <a:srgbClr val="1251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Parcours différencié</a:t>
            </a:r>
          </a:p>
        </p:txBody>
      </p:sp>
      <p:sp>
        <p:nvSpPr>
          <p:cNvPr id="7" name="Chevron 6"/>
          <p:cNvSpPr/>
          <p:nvPr/>
        </p:nvSpPr>
        <p:spPr>
          <a:xfrm>
            <a:off x="3534636" y="4157059"/>
            <a:ext cx="2701064" cy="422194"/>
          </a:xfrm>
          <a:prstGeom prst="chevron">
            <a:avLst/>
          </a:prstGeom>
          <a:solidFill>
            <a:srgbClr val="79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22 semaines de cours</a:t>
            </a:r>
          </a:p>
        </p:txBody>
      </p:sp>
      <p:sp>
        <p:nvSpPr>
          <p:cNvPr id="8" name="Chevron 7"/>
          <p:cNvSpPr/>
          <p:nvPr/>
        </p:nvSpPr>
        <p:spPr>
          <a:xfrm>
            <a:off x="6083300" y="4157059"/>
            <a:ext cx="2349500" cy="422194"/>
          </a:xfrm>
          <a:prstGeom prst="chevron">
            <a:avLst/>
          </a:prstGeom>
          <a:solidFill>
            <a:srgbClr val="79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6 semaines PFMP</a:t>
            </a:r>
          </a:p>
        </p:txBody>
      </p:sp>
      <p:sp>
        <p:nvSpPr>
          <p:cNvPr id="9" name="Rectangle 8"/>
          <p:cNvSpPr/>
          <p:nvPr/>
        </p:nvSpPr>
        <p:spPr>
          <a:xfrm>
            <a:off x="831850" y="1975011"/>
            <a:ext cx="83851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Renforcer l’employabilité de ceux qui souhaitent s’insérer directement après le baccalauréat, et ainsi améliorer les taux d’accès à l’emploi post-diplomation 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Mieux préparer ceux qui souhaitent poursuivre leurs études et améliorer leur réussite.</a:t>
            </a:r>
          </a:p>
          <a:p>
            <a:r>
              <a:rPr lang="fr-FR" sz="1400" dirty="0"/>
              <a:t>Afin d’atteindre ces objectifs, un parcours différencié est proposé aux élèves en fin d’année scolaire de terminale professionnelle :</a:t>
            </a:r>
          </a:p>
          <a:p>
            <a:endParaRPr lang="fr-FR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Un parcours de préparation à l’insertion professionnelle 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Un parcours de préparation à la poursuite d’études dans l’enseignement supérieur.</a:t>
            </a:r>
          </a:p>
        </p:txBody>
      </p:sp>
    </p:spTree>
    <p:extLst>
      <p:ext uri="{BB962C8B-B14F-4D97-AF65-F5344CB8AC3E}">
        <p14:creationId xmlns:p14="http://schemas.microsoft.com/office/powerpoint/2010/main" val="344514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E90F-BB68-47D0-A6EA-9D75CBFBC9ED}" type="datetime1">
              <a:rPr lang="fr-FR" smtClean="0"/>
              <a:t>03/11/2024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Parcours de préparation à l’insertion professionnelle et à la poursuite d’études supérieures en classe de Terminale de Baccalauréat</a:t>
            </a:r>
          </a:p>
          <a:p>
            <a:endParaRPr lang="fr-FR" sz="1050" dirty="0"/>
          </a:p>
        </p:txBody>
      </p:sp>
      <p:sp>
        <p:nvSpPr>
          <p:cNvPr id="7" name="Rectangle 6"/>
          <p:cNvSpPr/>
          <p:nvPr/>
        </p:nvSpPr>
        <p:spPr>
          <a:xfrm>
            <a:off x="0" y="4208452"/>
            <a:ext cx="12192000" cy="12656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81541" y="2244204"/>
            <a:ext cx="1410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Connaissance de soi – bilan perso oral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Point sur les compétences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Savoir s’auto évaluer</a:t>
            </a:r>
            <a:endParaRPr lang="fr-FR" sz="800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665428" y="3327357"/>
            <a:ext cx="923586" cy="651328"/>
          </a:xfrm>
          <a:prstGeom prst="roundRect">
            <a:avLst/>
          </a:prstGeom>
          <a:solidFill>
            <a:srgbClr val="79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/>
              <a:t>Lancement de l’année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784264" y="3336046"/>
            <a:ext cx="902844" cy="633161"/>
          </a:xfrm>
          <a:prstGeom prst="roundRect">
            <a:avLst/>
          </a:prstGeom>
          <a:solidFill>
            <a:srgbClr val="79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/>
              <a:t>Recherche par les élèves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68242" y="3336046"/>
            <a:ext cx="801712" cy="651328"/>
          </a:xfrm>
          <a:prstGeom prst="roundRect">
            <a:avLst/>
          </a:prstGeom>
          <a:solidFill>
            <a:srgbClr val="79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/>
              <a:t>Bassin de l’emploi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152392" y="3335883"/>
            <a:ext cx="1646415" cy="642801"/>
          </a:xfrm>
          <a:prstGeom prst="roundRect">
            <a:avLst/>
          </a:prstGeom>
          <a:solidFill>
            <a:srgbClr val="004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/>
              <a:t>Lettre de motivation</a:t>
            </a:r>
          </a:p>
          <a:p>
            <a:pPr algn="ctr"/>
            <a:r>
              <a:rPr lang="fr-FR" sz="1100" b="1" dirty="0"/>
              <a:t> &amp; CV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8196448" y="3348844"/>
            <a:ext cx="1649510" cy="64284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/>
              <a:t>L’entretien</a:t>
            </a:r>
          </a:p>
          <a:p>
            <a:pPr algn="ctr"/>
            <a:r>
              <a:rPr lang="fr-FR" sz="1100" b="1" dirty="0"/>
              <a:t>Job </a:t>
            </a:r>
            <a:r>
              <a:rPr lang="fr-FR" sz="1100" b="1" dirty="0" err="1"/>
              <a:t>Dating</a:t>
            </a:r>
            <a:r>
              <a:rPr lang="fr-FR" sz="1100" b="1" dirty="0"/>
              <a:t> ?</a:t>
            </a:r>
            <a:endParaRPr lang="fr-FR" sz="1100" dirty="0"/>
          </a:p>
        </p:txBody>
      </p:sp>
      <p:sp>
        <p:nvSpPr>
          <p:cNvPr id="14" name="Rectangle 13"/>
          <p:cNvSpPr/>
          <p:nvPr/>
        </p:nvSpPr>
        <p:spPr>
          <a:xfrm>
            <a:off x="3754878" y="3621787"/>
            <a:ext cx="229621" cy="19372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dirty="0"/>
              <a:t>Toussaint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11952" y="3649790"/>
            <a:ext cx="239644" cy="190920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dirty="0"/>
              <a:t>Noël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60678" y="3630120"/>
            <a:ext cx="233630" cy="19288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dirty="0"/>
              <a:t>Hiver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935609" y="3622950"/>
            <a:ext cx="207661" cy="19472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/>
              <a:t>Printemps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632290" y="4879199"/>
            <a:ext cx="3024229" cy="561770"/>
          </a:xfrm>
          <a:prstGeom prst="roundRect">
            <a:avLst/>
          </a:prstGeom>
          <a:solidFill>
            <a:srgbClr val="79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Période 1 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4107524" y="4873798"/>
            <a:ext cx="1593718" cy="530767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Période 2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8214128" y="4868275"/>
            <a:ext cx="1652168" cy="538194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Période 4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868729" y="2260333"/>
            <a:ext cx="11507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/>
              <a:t>Connaissances des filières, diplômes, année de césure, cartographie fin de 1</a:t>
            </a:r>
            <a:r>
              <a:rPr lang="fr-FR" sz="800" baseline="30000" dirty="0"/>
              <a:t>ère</a:t>
            </a:r>
            <a:r>
              <a:rPr lang="fr-FR" sz="800" dirty="0"/>
              <a:t>)</a:t>
            </a:r>
            <a:endParaRPr lang="fr-FR" sz="800" b="1" dirty="0"/>
          </a:p>
        </p:txBody>
      </p:sp>
      <p:sp>
        <p:nvSpPr>
          <p:cNvPr id="22" name="Rectangle 21"/>
          <p:cNvSpPr/>
          <p:nvPr/>
        </p:nvSpPr>
        <p:spPr>
          <a:xfrm>
            <a:off x="3008815" y="2260333"/>
            <a:ext cx="9435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/>
              <a:t>Connaissances du bassin de l’emploi, les métiers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964252" y="4012813"/>
            <a:ext cx="165590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dirty="0"/>
              <a:t>Insertion / parcours sup</a:t>
            </a:r>
          </a:p>
        </p:txBody>
      </p:sp>
      <p:sp>
        <p:nvSpPr>
          <p:cNvPr id="24" name="Ellipse 23"/>
          <p:cNvSpPr/>
          <p:nvPr/>
        </p:nvSpPr>
        <p:spPr>
          <a:xfrm>
            <a:off x="899554" y="2953419"/>
            <a:ext cx="476250" cy="454941"/>
          </a:xfrm>
          <a:prstGeom prst="ellipse">
            <a:avLst/>
          </a:prstGeom>
          <a:solidFill>
            <a:schemeClr val="bg1"/>
          </a:solidFill>
          <a:ln>
            <a:solidFill>
              <a:srgbClr val="79B3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rgbClr val="79B31D"/>
                </a:solidFill>
              </a:rPr>
              <a:t>0</a:t>
            </a:r>
          </a:p>
        </p:txBody>
      </p:sp>
      <p:sp>
        <p:nvSpPr>
          <p:cNvPr id="25" name="Ellipse 24"/>
          <p:cNvSpPr/>
          <p:nvPr/>
        </p:nvSpPr>
        <p:spPr>
          <a:xfrm>
            <a:off x="1968743" y="2955604"/>
            <a:ext cx="476250" cy="454941"/>
          </a:xfrm>
          <a:prstGeom prst="ellipse">
            <a:avLst/>
          </a:prstGeom>
          <a:solidFill>
            <a:schemeClr val="bg1"/>
          </a:solidFill>
          <a:ln>
            <a:solidFill>
              <a:srgbClr val="79B3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rgbClr val="79B31D"/>
                </a:solidFill>
              </a:rPr>
              <a:t>1.1</a:t>
            </a:r>
          </a:p>
        </p:txBody>
      </p:sp>
      <p:sp>
        <p:nvSpPr>
          <p:cNvPr id="26" name="Ellipse 25"/>
          <p:cNvSpPr/>
          <p:nvPr/>
        </p:nvSpPr>
        <p:spPr>
          <a:xfrm>
            <a:off x="3034984" y="2979051"/>
            <a:ext cx="476250" cy="454941"/>
          </a:xfrm>
          <a:prstGeom prst="ellipse">
            <a:avLst/>
          </a:prstGeom>
          <a:solidFill>
            <a:schemeClr val="bg1"/>
          </a:solidFill>
          <a:ln>
            <a:solidFill>
              <a:srgbClr val="79B3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rgbClr val="79B31D"/>
                </a:solidFill>
              </a:rPr>
              <a:t>1.2</a:t>
            </a:r>
          </a:p>
        </p:txBody>
      </p:sp>
      <p:sp>
        <p:nvSpPr>
          <p:cNvPr id="27" name="Ellipse 26"/>
          <p:cNvSpPr/>
          <p:nvPr/>
        </p:nvSpPr>
        <p:spPr>
          <a:xfrm>
            <a:off x="6709532" y="2951085"/>
            <a:ext cx="476250" cy="454941"/>
          </a:xfrm>
          <a:prstGeom prst="ellipse">
            <a:avLst/>
          </a:prstGeom>
          <a:solidFill>
            <a:schemeClr val="bg1"/>
          </a:solidFill>
          <a:ln>
            <a:solidFill>
              <a:srgbClr val="0045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rgbClr val="004593"/>
                </a:solidFill>
              </a:rPr>
              <a:t>3</a:t>
            </a:r>
          </a:p>
        </p:txBody>
      </p:sp>
      <p:sp>
        <p:nvSpPr>
          <p:cNvPr id="28" name="Ellipse 27"/>
          <p:cNvSpPr/>
          <p:nvPr/>
        </p:nvSpPr>
        <p:spPr>
          <a:xfrm>
            <a:off x="8779717" y="2972198"/>
            <a:ext cx="476250" cy="454941"/>
          </a:xfrm>
          <a:prstGeom prst="ellipse">
            <a:avLst/>
          </a:prstGeom>
          <a:solidFill>
            <a:schemeClr val="bg1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rgbClr val="404040"/>
                </a:solidFill>
              </a:rPr>
              <a:t>4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179255" y="4859737"/>
            <a:ext cx="1607020" cy="553881"/>
          </a:xfrm>
          <a:prstGeom prst="roundRect">
            <a:avLst/>
          </a:prstGeom>
          <a:solidFill>
            <a:srgbClr val="004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Période 3</a:t>
            </a:r>
          </a:p>
        </p:txBody>
      </p:sp>
      <p:cxnSp>
        <p:nvCxnSpPr>
          <p:cNvPr id="31" name="Connecteur droit 30"/>
          <p:cNvCxnSpPr/>
          <p:nvPr/>
        </p:nvCxnSpPr>
        <p:spPr>
          <a:xfrm flipH="1">
            <a:off x="169009" y="1447466"/>
            <a:ext cx="39619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avec coin arrondi 31"/>
          <p:cNvSpPr/>
          <p:nvPr/>
        </p:nvSpPr>
        <p:spPr>
          <a:xfrm>
            <a:off x="3217528" y="1156528"/>
            <a:ext cx="1219285" cy="711508"/>
          </a:xfrm>
          <a:prstGeom prst="round1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Distribution élèves</a:t>
            </a:r>
          </a:p>
          <a:p>
            <a:pPr algn="ctr"/>
            <a:r>
              <a:rPr lang="fr-FR" sz="1000" dirty="0"/>
              <a:t>Fiches de choix parcours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169008" y="1447466"/>
            <a:ext cx="14155" cy="261491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4228037" y="1831066"/>
            <a:ext cx="1229601" cy="1406461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avec coin arrondi 35"/>
          <p:cNvSpPr/>
          <p:nvPr/>
        </p:nvSpPr>
        <p:spPr>
          <a:xfrm>
            <a:off x="6971804" y="1191709"/>
            <a:ext cx="1426953" cy="712123"/>
          </a:xfrm>
          <a:prstGeom prst="round1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Choix définitif famille: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PFMP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err="1"/>
              <a:t>Consolidat</a:t>
            </a:r>
            <a:r>
              <a:rPr lang="fr-FR" sz="1000" dirty="0"/>
              <a:t>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Mixte 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4098011" y="3348844"/>
            <a:ext cx="1621462" cy="62371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/>
              <a:t>Vie étudiante</a:t>
            </a:r>
          </a:p>
          <a:p>
            <a:pPr algn="ctr"/>
            <a:r>
              <a:rPr lang="fr-FR" sz="1100" b="1" dirty="0"/>
              <a:t>Vie de salarié</a:t>
            </a:r>
          </a:p>
          <a:p>
            <a:pPr algn="ctr"/>
            <a:r>
              <a:rPr lang="fr-FR" sz="1100" b="1" dirty="0"/>
              <a:t>Mobilité</a:t>
            </a:r>
          </a:p>
        </p:txBody>
      </p:sp>
      <p:sp>
        <p:nvSpPr>
          <p:cNvPr id="39" name="Ellipse 38"/>
          <p:cNvSpPr/>
          <p:nvPr/>
        </p:nvSpPr>
        <p:spPr>
          <a:xfrm>
            <a:off x="4652399" y="2974693"/>
            <a:ext cx="448557" cy="454941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rgbClr val="0070C0"/>
                </a:solidFill>
              </a:rPr>
              <a:t>2</a:t>
            </a:r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5585335" y="1707813"/>
            <a:ext cx="17447" cy="1531894"/>
          </a:xfrm>
          <a:prstGeom prst="straightConnector1">
            <a:avLst/>
          </a:prstGeom>
          <a:ln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8648976" y="1705828"/>
            <a:ext cx="5978" cy="1598241"/>
          </a:xfrm>
          <a:prstGeom prst="straightConnector1">
            <a:avLst/>
          </a:prstGeom>
          <a:ln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10383791" y="1588684"/>
            <a:ext cx="23445" cy="2547608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Double flèche horizontale 43"/>
          <p:cNvSpPr/>
          <p:nvPr/>
        </p:nvSpPr>
        <p:spPr>
          <a:xfrm>
            <a:off x="565200" y="5617576"/>
            <a:ext cx="10066521" cy="480562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22 semaines de cours – 6 semaines de PFMP</a:t>
            </a:r>
          </a:p>
        </p:txBody>
      </p:sp>
      <p:sp>
        <p:nvSpPr>
          <p:cNvPr id="45" name="Google Shape;236;p17"/>
          <p:cNvSpPr/>
          <p:nvPr/>
        </p:nvSpPr>
        <p:spPr>
          <a:xfrm>
            <a:off x="2186841" y="4281538"/>
            <a:ext cx="1507147" cy="515911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79B31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Oct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6" name="Google Shape;264;p17"/>
          <p:cNvSpPr/>
          <p:nvPr/>
        </p:nvSpPr>
        <p:spPr>
          <a:xfrm>
            <a:off x="649424" y="4285164"/>
            <a:ext cx="1537417" cy="512283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79B31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Sept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7" name="Google Shape;236;p17"/>
          <p:cNvSpPr/>
          <p:nvPr/>
        </p:nvSpPr>
        <p:spPr>
          <a:xfrm>
            <a:off x="4964419" y="4291791"/>
            <a:ext cx="770246" cy="515911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Déc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8" name="Google Shape;264;p17"/>
          <p:cNvSpPr/>
          <p:nvPr/>
        </p:nvSpPr>
        <p:spPr>
          <a:xfrm>
            <a:off x="4112234" y="4292212"/>
            <a:ext cx="826465" cy="512283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Nov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9" name="Google Shape;236;p17"/>
          <p:cNvSpPr/>
          <p:nvPr/>
        </p:nvSpPr>
        <p:spPr>
          <a:xfrm>
            <a:off x="7046224" y="4298810"/>
            <a:ext cx="770246" cy="515912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00459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Fév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0" name="Google Shape;264;p17"/>
          <p:cNvSpPr/>
          <p:nvPr/>
        </p:nvSpPr>
        <p:spPr>
          <a:xfrm>
            <a:off x="6179254" y="4298810"/>
            <a:ext cx="826465" cy="515911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00459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Janv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1" name="Google Shape;236;p17"/>
          <p:cNvSpPr/>
          <p:nvPr/>
        </p:nvSpPr>
        <p:spPr>
          <a:xfrm>
            <a:off x="9075712" y="4295646"/>
            <a:ext cx="770246" cy="515911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76717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Avr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2" name="Google Shape;264;p17"/>
          <p:cNvSpPr/>
          <p:nvPr/>
        </p:nvSpPr>
        <p:spPr>
          <a:xfrm>
            <a:off x="8208742" y="4289157"/>
            <a:ext cx="826465" cy="512283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76717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Mar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3" name="Google Shape;236;p17"/>
          <p:cNvSpPr/>
          <p:nvPr/>
        </p:nvSpPr>
        <p:spPr>
          <a:xfrm>
            <a:off x="11159654" y="4304501"/>
            <a:ext cx="770246" cy="515911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Juin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4" name="Google Shape;264;p17"/>
          <p:cNvSpPr/>
          <p:nvPr/>
        </p:nvSpPr>
        <p:spPr>
          <a:xfrm>
            <a:off x="10292684" y="4298012"/>
            <a:ext cx="826465" cy="512283"/>
          </a:xfrm>
          <a:custGeom>
            <a:avLst/>
            <a:gdLst/>
            <a:ahLst/>
            <a:cxnLst/>
            <a:rect l="l" t="t" r="r" b="b"/>
            <a:pathLst>
              <a:path w="39244" h="12717" extrusionOk="0">
                <a:moveTo>
                  <a:pt x="1417" y="1"/>
                </a:moveTo>
                <a:cubicBezTo>
                  <a:pt x="631" y="1"/>
                  <a:pt x="0" y="632"/>
                  <a:pt x="0" y="1406"/>
                </a:cubicBezTo>
                <a:lnTo>
                  <a:pt x="0" y="5037"/>
                </a:lnTo>
                <a:lnTo>
                  <a:pt x="1310" y="6359"/>
                </a:lnTo>
                <a:lnTo>
                  <a:pt x="0" y="7668"/>
                </a:lnTo>
                <a:lnTo>
                  <a:pt x="0" y="11300"/>
                </a:lnTo>
                <a:cubicBezTo>
                  <a:pt x="0" y="12073"/>
                  <a:pt x="631" y="12716"/>
                  <a:pt x="1417" y="12716"/>
                </a:cubicBezTo>
                <a:lnTo>
                  <a:pt x="36517" y="12716"/>
                </a:lnTo>
                <a:cubicBezTo>
                  <a:pt x="37302" y="12716"/>
                  <a:pt x="37934" y="12073"/>
                  <a:pt x="37934" y="11300"/>
                </a:cubicBezTo>
                <a:lnTo>
                  <a:pt x="37934" y="7668"/>
                </a:lnTo>
                <a:lnTo>
                  <a:pt x="39243" y="6359"/>
                </a:lnTo>
                <a:lnTo>
                  <a:pt x="37934" y="5037"/>
                </a:lnTo>
                <a:lnTo>
                  <a:pt x="37934" y="1406"/>
                </a:lnTo>
                <a:cubicBezTo>
                  <a:pt x="37934" y="632"/>
                  <a:pt x="37302" y="1"/>
                  <a:pt x="36517" y="1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 dirty="0">
                <a:solidFill>
                  <a:srgbClr val="FFFFFF"/>
                </a:solidFill>
                <a:ea typeface="Fira Sans Extra Condensed"/>
                <a:cs typeface="Fira Sans Extra Condensed"/>
                <a:sym typeface="Fira Sans Extra Condensed"/>
              </a:rPr>
              <a:t>Mai</a:t>
            </a:r>
            <a:endParaRPr sz="2267" dirty="0">
              <a:solidFill>
                <a:srgbClr val="FFFFFF"/>
              </a:solidFill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621748" y="4847956"/>
            <a:ext cx="1072728" cy="1733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PFMP</a:t>
            </a:r>
          </a:p>
        </p:txBody>
      </p:sp>
      <p:cxnSp>
        <p:nvCxnSpPr>
          <p:cNvPr id="57" name="Connecteur droit avec flèche 56"/>
          <p:cNvCxnSpPr>
            <a:stCxn id="36" idx="2"/>
          </p:cNvCxnSpPr>
          <p:nvPr/>
        </p:nvCxnSpPr>
        <p:spPr>
          <a:xfrm>
            <a:off x="7685281" y="1903832"/>
            <a:ext cx="8581" cy="1347167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9265102" y="2129664"/>
            <a:ext cx="1101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Date limite CCF</a:t>
            </a:r>
          </a:p>
        </p:txBody>
      </p:sp>
      <p:cxnSp>
        <p:nvCxnSpPr>
          <p:cNvPr id="59" name="Connecteur droit avec flèche 58"/>
          <p:cNvCxnSpPr/>
          <p:nvPr/>
        </p:nvCxnSpPr>
        <p:spPr>
          <a:xfrm>
            <a:off x="10212583" y="2452433"/>
            <a:ext cx="6203" cy="16784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10154269" y="4957396"/>
            <a:ext cx="184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C00000"/>
                </a:solidFill>
              </a:rPr>
              <a:t>Consolidation ou PFMP</a:t>
            </a:r>
          </a:p>
          <a:p>
            <a:pPr algn="ctr"/>
            <a:r>
              <a:rPr lang="fr-FR" sz="1200" dirty="0"/>
              <a:t>(allocation maxi 800€ /an)</a:t>
            </a:r>
          </a:p>
        </p:txBody>
      </p:sp>
      <p:sp>
        <p:nvSpPr>
          <p:cNvPr id="61" name="Double flèche horizontale 60"/>
          <p:cNvSpPr/>
          <p:nvPr/>
        </p:nvSpPr>
        <p:spPr>
          <a:xfrm>
            <a:off x="10631721" y="5608227"/>
            <a:ext cx="1479508" cy="480562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Parcours différencié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782629" y="4016322"/>
            <a:ext cx="165590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dirty="0"/>
              <a:t>Aides sociales etc.</a:t>
            </a:r>
          </a:p>
        </p:txBody>
      </p:sp>
      <p:sp>
        <p:nvSpPr>
          <p:cNvPr id="64" name="Rectangle avec coin arrondi 63"/>
          <p:cNvSpPr/>
          <p:nvPr/>
        </p:nvSpPr>
        <p:spPr>
          <a:xfrm>
            <a:off x="4547395" y="908302"/>
            <a:ext cx="1252765" cy="974080"/>
          </a:xfrm>
          <a:prstGeom prst="round1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accent2"/>
                </a:solidFill>
              </a:rPr>
              <a:t>Conseil de Classe 1</a:t>
            </a:r>
            <a:r>
              <a:rPr lang="fr-FR" sz="1100" b="1" baseline="30000" dirty="0">
                <a:solidFill>
                  <a:schemeClr val="accent2"/>
                </a:solidFill>
              </a:rPr>
              <a:t>er</a:t>
            </a:r>
            <a:r>
              <a:rPr lang="fr-FR" sz="1100" b="1" dirty="0">
                <a:solidFill>
                  <a:schemeClr val="accent2"/>
                </a:solidFill>
              </a:rPr>
              <a:t> semestre – Avis équipes pédagogiques</a:t>
            </a:r>
          </a:p>
        </p:txBody>
      </p:sp>
      <p:sp>
        <p:nvSpPr>
          <p:cNvPr id="65" name="Rectangle avec coin arrondi 64"/>
          <p:cNvSpPr/>
          <p:nvPr/>
        </p:nvSpPr>
        <p:spPr>
          <a:xfrm>
            <a:off x="8416877" y="960684"/>
            <a:ext cx="1406403" cy="942490"/>
          </a:xfrm>
          <a:prstGeom prst="round1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accent2"/>
                </a:solidFill>
              </a:rPr>
              <a:t>Préparer EDT Consolidation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chemeClr val="accent2"/>
                </a:solidFill>
              </a:rPr>
              <a:t>Contenu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chemeClr val="accent2"/>
                </a:solidFill>
              </a:rPr>
              <a:t>Horaires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chemeClr val="accent2"/>
                </a:solidFill>
              </a:rPr>
              <a:t>Intervenants</a:t>
            </a:r>
          </a:p>
        </p:txBody>
      </p:sp>
      <p:sp>
        <p:nvSpPr>
          <p:cNvPr id="66" name="Rectangle avec coin arrondi 65"/>
          <p:cNvSpPr/>
          <p:nvPr/>
        </p:nvSpPr>
        <p:spPr>
          <a:xfrm>
            <a:off x="10099100" y="959848"/>
            <a:ext cx="765012" cy="944161"/>
          </a:xfrm>
          <a:prstGeom prst="round1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rgbClr val="C00000"/>
                </a:solidFill>
              </a:rPr>
              <a:t>Examens</a:t>
            </a:r>
          </a:p>
        </p:txBody>
      </p:sp>
      <p:sp>
        <p:nvSpPr>
          <p:cNvPr id="67" name="Rectangle avec coin arrondi 66"/>
          <p:cNvSpPr/>
          <p:nvPr/>
        </p:nvSpPr>
        <p:spPr>
          <a:xfrm>
            <a:off x="571136" y="934650"/>
            <a:ext cx="1252765" cy="974080"/>
          </a:xfrm>
          <a:prstGeom prst="round1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accent2"/>
                </a:solidFill>
              </a:rPr>
              <a:t>Présentation du calendrier de l’année Information aux élèves et parents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65200" y="280572"/>
            <a:ext cx="8379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Déroulement d’une année</a:t>
            </a:r>
          </a:p>
          <a:p>
            <a:endParaRPr lang="fr-FR" sz="2400" b="1" dirty="0"/>
          </a:p>
        </p:txBody>
      </p:sp>
      <p:sp>
        <p:nvSpPr>
          <p:cNvPr id="76" name="ZoneTexte 75"/>
          <p:cNvSpPr txBox="1"/>
          <p:nvPr/>
        </p:nvSpPr>
        <p:spPr>
          <a:xfrm>
            <a:off x="5645673" y="2091194"/>
            <a:ext cx="1643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>
                <a:solidFill>
                  <a:srgbClr val="FF0000"/>
                </a:solidFill>
              </a:rPr>
              <a:t>Inscript</a:t>
            </a:r>
            <a:r>
              <a:rPr lang="fr-FR" sz="1200" b="1" dirty="0">
                <a:solidFill>
                  <a:srgbClr val="FF0000"/>
                </a:solidFill>
              </a:rPr>
              <a:t>° Parcours Sup</a:t>
            </a:r>
          </a:p>
          <a:p>
            <a:pPr algn="ctr"/>
            <a:r>
              <a:rPr lang="fr-FR" sz="1200" b="1" dirty="0">
                <a:solidFill>
                  <a:srgbClr val="FF0000"/>
                </a:solidFill>
              </a:rPr>
              <a:t>Validation des </a:t>
            </a:r>
            <a:r>
              <a:rPr lang="fr-FR" sz="1200" b="1" dirty="0" err="1">
                <a:solidFill>
                  <a:srgbClr val="FF0000"/>
                </a:solidFill>
              </a:rPr>
              <a:t>voeux</a:t>
            </a:r>
            <a:endParaRPr lang="fr-FR" sz="1200" b="1" dirty="0">
              <a:solidFill>
                <a:srgbClr val="FF0000"/>
              </a:solidFill>
            </a:endParaRPr>
          </a:p>
        </p:txBody>
      </p:sp>
      <p:cxnSp>
        <p:nvCxnSpPr>
          <p:cNvPr id="77" name="Connecteur droit avec flèche 76"/>
          <p:cNvCxnSpPr/>
          <p:nvPr/>
        </p:nvCxnSpPr>
        <p:spPr>
          <a:xfrm>
            <a:off x="6239550" y="2607887"/>
            <a:ext cx="2571" cy="64311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>
            <a:off x="11815178" y="1659307"/>
            <a:ext cx="23445" cy="2547608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avec coin arrondi 68"/>
          <p:cNvSpPr/>
          <p:nvPr/>
        </p:nvSpPr>
        <p:spPr>
          <a:xfrm>
            <a:off x="11286474" y="938221"/>
            <a:ext cx="796710" cy="944161"/>
          </a:xfrm>
          <a:prstGeom prst="round1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rgbClr val="C00000"/>
                </a:solidFill>
              </a:rPr>
              <a:t>PSE</a:t>
            </a:r>
          </a:p>
          <a:p>
            <a:pPr algn="ctr"/>
            <a:r>
              <a:rPr lang="fr-FR" sz="1100" b="1" dirty="0">
                <a:solidFill>
                  <a:srgbClr val="C00000"/>
                </a:solidFill>
              </a:rPr>
              <a:t>Oral Projet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0582333" y="2463985"/>
            <a:ext cx="1053108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10557432" y="2123379"/>
            <a:ext cx="1101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accent2"/>
                </a:solidFill>
              </a:rPr>
              <a:t>Parcours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162306" y="4838077"/>
            <a:ext cx="809498" cy="1831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PFMP</a:t>
            </a:r>
          </a:p>
        </p:txBody>
      </p:sp>
    </p:spTree>
    <p:extLst>
      <p:ext uri="{BB962C8B-B14F-4D97-AF65-F5344CB8AC3E}">
        <p14:creationId xmlns:p14="http://schemas.microsoft.com/office/powerpoint/2010/main" val="41648779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324</Words>
  <Application>Microsoft Macintosh PowerPoint</Application>
  <PresentationFormat>Grand écran</PresentationFormat>
  <Paragraphs>82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Fira Sans Extra Condensed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stephanie sarlange</dc:creator>
  <cp:lastModifiedBy>Sandra Fournier</cp:lastModifiedBy>
  <cp:revision>51</cp:revision>
  <dcterms:created xsi:type="dcterms:W3CDTF">2024-06-07T12:53:56Z</dcterms:created>
  <dcterms:modified xsi:type="dcterms:W3CDTF">2024-11-03T17:40:30Z</dcterms:modified>
</cp:coreProperties>
</file>